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4" r:id="rId8"/>
    <p:sldId id="262" r:id="rId9"/>
    <p:sldId id="263" r:id="rId10"/>
    <p:sldId id="266"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721"/>
    <p:restoredTop sz="94674"/>
  </p:normalViewPr>
  <p:slideViewPr>
    <p:cSldViewPr snapToGrid="0" snapToObjects="1">
      <p:cViewPr varScale="1">
        <p:scale>
          <a:sx n="119" d="100"/>
          <a:sy n="119" d="100"/>
        </p:scale>
        <p:origin x="208"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9/13/18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9/13/18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9/13/18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9/13/18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9/13/18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9/13/18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9/13/18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gif"/><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DA973-7930-A44E-BF1E-38A57E2F4DAA}"/>
              </a:ext>
            </a:extLst>
          </p:cNvPr>
          <p:cNvSpPr>
            <a:spLocks noGrp="1"/>
          </p:cNvSpPr>
          <p:nvPr>
            <p:ph type="ctrTitle"/>
          </p:nvPr>
        </p:nvSpPr>
        <p:spPr/>
        <p:txBody>
          <a:bodyPr/>
          <a:lstStyle/>
          <a:p>
            <a:pPr algn="ctr"/>
            <a:r>
              <a:rPr lang="en-US" dirty="0" err="1"/>
              <a:t>Nba</a:t>
            </a:r>
            <a:r>
              <a:rPr lang="en-US" dirty="0"/>
              <a:t> subreddit scraping</a:t>
            </a:r>
          </a:p>
        </p:txBody>
      </p:sp>
      <p:sp>
        <p:nvSpPr>
          <p:cNvPr id="3" name="Subtitle 2">
            <a:extLst>
              <a:ext uri="{FF2B5EF4-FFF2-40B4-BE49-F238E27FC236}">
                <a16:creationId xmlns:a16="http://schemas.microsoft.com/office/drawing/2014/main" id="{49808684-A418-6C4E-B427-2E6C75D123CA}"/>
              </a:ext>
            </a:extLst>
          </p:cNvPr>
          <p:cNvSpPr>
            <a:spLocks noGrp="1"/>
          </p:cNvSpPr>
          <p:nvPr>
            <p:ph type="subTitle" idx="1"/>
          </p:nvPr>
        </p:nvSpPr>
        <p:spPr/>
        <p:txBody>
          <a:bodyPr/>
          <a:lstStyle/>
          <a:p>
            <a:r>
              <a:rPr lang="en-US" dirty="0"/>
              <a:t>Can we predict the subreddit post depending on just a word????</a:t>
            </a:r>
          </a:p>
          <a:p>
            <a:r>
              <a:rPr lang="en-US" dirty="0"/>
              <a:t>Analysis by </a:t>
            </a:r>
            <a:r>
              <a:rPr lang="en-US" dirty="0" err="1"/>
              <a:t>omar</a:t>
            </a:r>
            <a:r>
              <a:rPr lang="en-US" dirty="0"/>
              <a:t> </a:t>
            </a:r>
            <a:r>
              <a:rPr lang="en-US" dirty="0" err="1"/>
              <a:t>carr</a:t>
            </a:r>
            <a:endParaRPr lang="en-US" dirty="0"/>
          </a:p>
          <a:p>
            <a:r>
              <a:rPr lang="en-US" dirty="0"/>
              <a:t>Lake show enterprises</a:t>
            </a:r>
          </a:p>
        </p:txBody>
      </p:sp>
    </p:spTree>
    <p:extLst>
      <p:ext uri="{BB962C8B-B14F-4D97-AF65-F5344CB8AC3E}">
        <p14:creationId xmlns:p14="http://schemas.microsoft.com/office/powerpoint/2010/main" val="3999888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C0A75-9E04-974E-A728-98DF2ADC6972}"/>
              </a:ext>
            </a:extLst>
          </p:cNvPr>
          <p:cNvSpPr>
            <a:spLocks noGrp="1"/>
          </p:cNvSpPr>
          <p:nvPr>
            <p:ph type="title"/>
          </p:nvPr>
        </p:nvSpPr>
        <p:spPr/>
        <p:txBody>
          <a:bodyPr/>
          <a:lstStyle/>
          <a:p>
            <a:pPr algn="ctr"/>
            <a:r>
              <a:rPr lang="en-US" dirty="0"/>
              <a:t>Can we improve it?</a:t>
            </a:r>
          </a:p>
        </p:txBody>
      </p:sp>
      <p:sp>
        <p:nvSpPr>
          <p:cNvPr id="6" name="Content Placeholder 5">
            <a:extLst>
              <a:ext uri="{FF2B5EF4-FFF2-40B4-BE49-F238E27FC236}">
                <a16:creationId xmlns:a16="http://schemas.microsoft.com/office/drawing/2014/main" id="{24F74DB9-EF16-154A-B2E7-CFFABD1BF631}"/>
              </a:ext>
            </a:extLst>
          </p:cNvPr>
          <p:cNvSpPr>
            <a:spLocks noGrp="1"/>
          </p:cNvSpPr>
          <p:nvPr>
            <p:ph idx="1"/>
          </p:nvPr>
        </p:nvSpPr>
        <p:spPr>
          <a:xfrm>
            <a:off x="1141412" y="2249487"/>
            <a:ext cx="9905999" cy="4366466"/>
          </a:xfrm>
        </p:spPr>
        <p:txBody>
          <a:bodyPr/>
          <a:lstStyle/>
          <a:p>
            <a:r>
              <a:rPr lang="en-US" dirty="0"/>
              <a:t>Increasing the n-gram to (1,2) and the </a:t>
            </a:r>
            <a:r>
              <a:rPr lang="en-US" dirty="0" err="1"/>
              <a:t>min_df</a:t>
            </a:r>
            <a:r>
              <a:rPr lang="en-US" dirty="0"/>
              <a:t> to 2.0 on the </a:t>
            </a:r>
            <a:r>
              <a:rPr lang="en-US" dirty="0" err="1"/>
              <a:t>CountVectorizer</a:t>
            </a:r>
            <a:r>
              <a:rPr lang="en-US" dirty="0"/>
              <a:t> side caused our Training score to decrease, but our Test score increased.</a:t>
            </a:r>
          </a:p>
          <a:p>
            <a:r>
              <a:rPr lang="en-US" dirty="0"/>
              <a:t>Taking the above change and changing the alpha in </a:t>
            </a:r>
            <a:r>
              <a:rPr lang="en-US" dirty="0" err="1"/>
              <a:t>MultinomialNB</a:t>
            </a:r>
            <a:r>
              <a:rPr lang="en-US" dirty="0"/>
              <a:t> to 2.0 causes our Training score to slightly decrease again, but our Test score stayed the same.</a:t>
            </a:r>
          </a:p>
        </p:txBody>
      </p:sp>
      <p:pic>
        <p:nvPicPr>
          <p:cNvPr id="8" name="Picture 7">
            <a:extLst>
              <a:ext uri="{FF2B5EF4-FFF2-40B4-BE49-F238E27FC236}">
                <a16:creationId xmlns:a16="http://schemas.microsoft.com/office/drawing/2014/main" id="{46C82B12-6B2A-5E4F-8023-309122F69675}"/>
              </a:ext>
            </a:extLst>
          </p:cNvPr>
          <p:cNvPicPr>
            <a:picLocks noChangeAspect="1"/>
          </p:cNvPicPr>
          <p:nvPr/>
        </p:nvPicPr>
        <p:blipFill>
          <a:blip r:embed="rId2"/>
          <a:stretch>
            <a:fillRect/>
          </a:stretch>
        </p:blipFill>
        <p:spPr>
          <a:xfrm>
            <a:off x="4636546" y="4590026"/>
            <a:ext cx="2689412" cy="2025927"/>
          </a:xfrm>
          <a:prstGeom prst="rect">
            <a:avLst/>
          </a:prstGeom>
        </p:spPr>
      </p:pic>
    </p:spTree>
    <p:extLst>
      <p:ext uri="{BB962C8B-B14F-4D97-AF65-F5344CB8AC3E}">
        <p14:creationId xmlns:p14="http://schemas.microsoft.com/office/powerpoint/2010/main" val="63888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622C66-31F3-FC41-BA62-529A1C1A1886}"/>
              </a:ext>
            </a:extLst>
          </p:cNvPr>
          <p:cNvSpPr>
            <a:spLocks noGrp="1"/>
          </p:cNvSpPr>
          <p:nvPr>
            <p:ph type="title"/>
          </p:nvPr>
        </p:nvSpPr>
        <p:spPr>
          <a:xfrm>
            <a:off x="1141413" y="143030"/>
            <a:ext cx="9905998" cy="698218"/>
          </a:xfrm>
        </p:spPr>
        <p:txBody>
          <a:bodyPr/>
          <a:lstStyle/>
          <a:p>
            <a:pPr algn="ctr"/>
            <a:r>
              <a:rPr lang="en-US" dirty="0"/>
              <a:t>Room for improvement</a:t>
            </a:r>
          </a:p>
        </p:txBody>
      </p:sp>
      <p:sp>
        <p:nvSpPr>
          <p:cNvPr id="6" name="Content Placeholder 5">
            <a:extLst>
              <a:ext uri="{FF2B5EF4-FFF2-40B4-BE49-F238E27FC236}">
                <a16:creationId xmlns:a16="http://schemas.microsoft.com/office/drawing/2014/main" id="{578C2578-2FD0-EC4C-B0AE-8D67AAD8196B}"/>
              </a:ext>
            </a:extLst>
          </p:cNvPr>
          <p:cNvSpPr>
            <a:spLocks noGrp="1"/>
          </p:cNvSpPr>
          <p:nvPr>
            <p:ph idx="1"/>
          </p:nvPr>
        </p:nvSpPr>
        <p:spPr>
          <a:xfrm>
            <a:off x="1141413" y="701398"/>
            <a:ext cx="9905999" cy="6065161"/>
          </a:xfrm>
        </p:spPr>
        <p:txBody>
          <a:bodyPr/>
          <a:lstStyle/>
          <a:p>
            <a:r>
              <a:rPr lang="en-US" dirty="0"/>
              <a:t>Our final score was 89.87% on the Training, and 81.99% on the Test</a:t>
            </a:r>
          </a:p>
          <a:p>
            <a:r>
              <a:rPr lang="en-US" dirty="0"/>
              <a:t>There is lot that could be done better.  A 3 reddit chase was “ambitious” at best</a:t>
            </a:r>
          </a:p>
          <a:p>
            <a:r>
              <a:rPr lang="en-US" dirty="0"/>
              <a:t>EDA was not great, need to improve on using Feature Union with the Pipeline</a:t>
            </a:r>
          </a:p>
          <a:p>
            <a:r>
              <a:rPr lang="en-US" dirty="0"/>
              <a:t>Were there any duplicates, did I truly get only the words?  Could we remove misspelled words?</a:t>
            </a:r>
          </a:p>
          <a:p>
            <a:endParaRPr lang="en-US" dirty="0"/>
          </a:p>
        </p:txBody>
      </p:sp>
      <p:pic>
        <p:nvPicPr>
          <p:cNvPr id="8" name="Picture 7">
            <a:extLst>
              <a:ext uri="{FF2B5EF4-FFF2-40B4-BE49-F238E27FC236}">
                <a16:creationId xmlns:a16="http://schemas.microsoft.com/office/drawing/2014/main" id="{E7D16C5F-23CC-A244-BA59-A3E2A4649D1D}"/>
              </a:ext>
            </a:extLst>
          </p:cNvPr>
          <p:cNvPicPr>
            <a:picLocks noChangeAspect="1"/>
          </p:cNvPicPr>
          <p:nvPr/>
        </p:nvPicPr>
        <p:blipFill>
          <a:blip r:embed="rId2"/>
          <a:stretch>
            <a:fillRect/>
          </a:stretch>
        </p:blipFill>
        <p:spPr>
          <a:xfrm>
            <a:off x="4256468" y="3818964"/>
            <a:ext cx="3675888" cy="2464577"/>
          </a:xfrm>
          <a:prstGeom prst="rect">
            <a:avLst/>
          </a:prstGeom>
        </p:spPr>
      </p:pic>
    </p:spTree>
    <p:extLst>
      <p:ext uri="{BB962C8B-B14F-4D97-AF65-F5344CB8AC3E}">
        <p14:creationId xmlns:p14="http://schemas.microsoft.com/office/powerpoint/2010/main" val="1622595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E2656-1B71-A749-B4C3-75296C0986D3}"/>
              </a:ext>
            </a:extLst>
          </p:cNvPr>
          <p:cNvSpPr>
            <a:spLocks noGrp="1"/>
          </p:cNvSpPr>
          <p:nvPr>
            <p:ph type="title"/>
          </p:nvPr>
        </p:nvSpPr>
        <p:spPr>
          <a:xfrm>
            <a:off x="1141413" y="618518"/>
            <a:ext cx="9905998" cy="1478570"/>
          </a:xfrm>
        </p:spPr>
        <p:txBody>
          <a:bodyPr>
            <a:normAutofit/>
          </a:bodyPr>
          <a:lstStyle/>
          <a:p>
            <a:pPr algn="ctr"/>
            <a:r>
              <a:rPr lang="en-US" dirty="0"/>
              <a:t>The king has everyone talking</a:t>
            </a:r>
          </a:p>
        </p:txBody>
      </p:sp>
      <p:pic>
        <p:nvPicPr>
          <p:cNvPr id="5" name="Picture 4">
            <a:extLst>
              <a:ext uri="{FF2B5EF4-FFF2-40B4-BE49-F238E27FC236}">
                <a16:creationId xmlns:a16="http://schemas.microsoft.com/office/drawing/2014/main" id="{1D6AA0EF-1EBE-AA43-9860-2B292635DCAD}"/>
              </a:ext>
            </a:extLst>
          </p:cNvPr>
          <p:cNvPicPr>
            <a:picLocks noChangeAspect="1"/>
          </p:cNvPicPr>
          <p:nvPr/>
        </p:nvPicPr>
        <p:blipFill>
          <a:blip r:embed="rId3"/>
          <a:stretch>
            <a:fillRect/>
          </a:stretch>
        </p:blipFill>
        <p:spPr>
          <a:xfrm>
            <a:off x="1141411" y="2277013"/>
            <a:ext cx="3893168" cy="390136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39FFF94E-A093-1445-A7AA-35D1D02B1689}"/>
              </a:ext>
            </a:extLst>
          </p:cNvPr>
          <p:cNvSpPr>
            <a:spLocks noGrp="1"/>
          </p:cNvSpPr>
          <p:nvPr>
            <p:ph idx="1"/>
          </p:nvPr>
        </p:nvSpPr>
        <p:spPr>
          <a:xfrm>
            <a:off x="5034579" y="2249487"/>
            <a:ext cx="6012832" cy="3541714"/>
          </a:xfrm>
        </p:spPr>
        <p:txBody>
          <a:bodyPr>
            <a:normAutofit/>
          </a:bodyPr>
          <a:lstStyle/>
          <a:p>
            <a:pPr>
              <a:lnSpc>
                <a:spcPct val="110000"/>
              </a:lnSpc>
            </a:pPr>
            <a:r>
              <a:rPr lang="en-US" sz="2000"/>
              <a:t>The summer of 2018 has shown that the NBA is still one of the most popular professional sports in the world.  All clamored to find out what the “self described King” Lebron James would move to this year.  Would he stay in Cleveland?  Would he leave for the lights of </a:t>
            </a:r>
            <a:r>
              <a:rPr lang="en-US" sz="2000" err="1"/>
              <a:t>Tinseltown</a:t>
            </a:r>
            <a:r>
              <a:rPr lang="en-US" sz="2000"/>
              <a:t>?  Or would he venture to another NBA city and stake his claim as the GOAT there?</a:t>
            </a:r>
          </a:p>
          <a:p>
            <a:pPr>
              <a:lnSpc>
                <a:spcPct val="110000"/>
              </a:lnSpc>
            </a:pPr>
            <a:r>
              <a:rPr lang="en-US" sz="2000"/>
              <a:t>Social media was buzzing and Reddit threads were no different.</a:t>
            </a:r>
          </a:p>
        </p:txBody>
      </p:sp>
    </p:spTree>
    <p:extLst>
      <p:ext uri="{BB962C8B-B14F-4D97-AF65-F5344CB8AC3E}">
        <p14:creationId xmlns:p14="http://schemas.microsoft.com/office/powerpoint/2010/main" val="99978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5C066-09A5-6B4F-94DE-197D36949BAC}"/>
              </a:ext>
            </a:extLst>
          </p:cNvPr>
          <p:cNvSpPr>
            <a:spLocks noGrp="1"/>
          </p:cNvSpPr>
          <p:nvPr>
            <p:ph type="title"/>
          </p:nvPr>
        </p:nvSpPr>
        <p:spPr/>
        <p:txBody>
          <a:bodyPr/>
          <a:lstStyle/>
          <a:p>
            <a:pPr algn="ctr"/>
            <a:r>
              <a:rPr lang="en-US" dirty="0"/>
              <a:t>What can lake show enterprises do for you</a:t>
            </a:r>
          </a:p>
        </p:txBody>
      </p:sp>
      <p:sp>
        <p:nvSpPr>
          <p:cNvPr id="3" name="Content Placeholder 2">
            <a:extLst>
              <a:ext uri="{FF2B5EF4-FFF2-40B4-BE49-F238E27FC236}">
                <a16:creationId xmlns:a16="http://schemas.microsoft.com/office/drawing/2014/main" id="{044A66BF-C101-2348-A3EE-CC2B0BECA8D5}"/>
              </a:ext>
            </a:extLst>
          </p:cNvPr>
          <p:cNvSpPr>
            <a:spLocks noGrp="1"/>
          </p:cNvSpPr>
          <p:nvPr>
            <p:ph idx="1"/>
          </p:nvPr>
        </p:nvSpPr>
        <p:spPr>
          <a:xfrm>
            <a:off x="1141413" y="1840855"/>
            <a:ext cx="9905999" cy="3541714"/>
          </a:xfrm>
        </p:spPr>
        <p:txBody>
          <a:bodyPr/>
          <a:lstStyle/>
          <a:p>
            <a:r>
              <a:rPr lang="en-US" dirty="0"/>
              <a:t>Our job is to make sure that as a sports marketing firm, you understand what the talk is about and where YOU can put focus on depending on the predicted subreddit post.</a:t>
            </a:r>
          </a:p>
          <a:p>
            <a:r>
              <a:rPr lang="en-US" dirty="0"/>
              <a:t>You should have every advantage possible to reach the proper consumers</a:t>
            </a:r>
          </a:p>
        </p:txBody>
      </p:sp>
      <p:pic>
        <p:nvPicPr>
          <p:cNvPr id="5" name="Picture 4">
            <a:extLst>
              <a:ext uri="{FF2B5EF4-FFF2-40B4-BE49-F238E27FC236}">
                <a16:creationId xmlns:a16="http://schemas.microsoft.com/office/drawing/2014/main" id="{6D9680B5-79BA-4D49-866D-3F57A0E84CC9}"/>
              </a:ext>
            </a:extLst>
          </p:cNvPr>
          <p:cNvPicPr>
            <a:picLocks noChangeAspect="1"/>
          </p:cNvPicPr>
          <p:nvPr/>
        </p:nvPicPr>
        <p:blipFill>
          <a:blip r:embed="rId2"/>
          <a:stretch>
            <a:fillRect/>
          </a:stretch>
        </p:blipFill>
        <p:spPr>
          <a:xfrm>
            <a:off x="3808412" y="3858502"/>
            <a:ext cx="4572000" cy="2289379"/>
          </a:xfrm>
          <a:prstGeom prst="rect">
            <a:avLst/>
          </a:prstGeom>
        </p:spPr>
      </p:pic>
    </p:spTree>
    <p:extLst>
      <p:ext uri="{BB962C8B-B14F-4D97-AF65-F5344CB8AC3E}">
        <p14:creationId xmlns:p14="http://schemas.microsoft.com/office/powerpoint/2010/main" val="10984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0F169-F2F9-D249-92B4-25C2B42E076A}"/>
              </a:ext>
            </a:extLst>
          </p:cNvPr>
          <p:cNvSpPr>
            <a:spLocks noGrp="1"/>
          </p:cNvSpPr>
          <p:nvPr>
            <p:ph type="title"/>
          </p:nvPr>
        </p:nvSpPr>
        <p:spPr/>
        <p:txBody>
          <a:bodyPr/>
          <a:lstStyle/>
          <a:p>
            <a:pPr algn="ctr"/>
            <a:r>
              <a:rPr lang="en-US" dirty="0"/>
              <a:t>How does it work?</a:t>
            </a:r>
          </a:p>
        </p:txBody>
      </p:sp>
      <p:sp>
        <p:nvSpPr>
          <p:cNvPr id="3" name="Content Placeholder 2">
            <a:extLst>
              <a:ext uri="{FF2B5EF4-FFF2-40B4-BE49-F238E27FC236}">
                <a16:creationId xmlns:a16="http://schemas.microsoft.com/office/drawing/2014/main" id="{A0139C71-D474-D746-AAB7-8D91B25B3946}"/>
              </a:ext>
            </a:extLst>
          </p:cNvPr>
          <p:cNvSpPr>
            <a:spLocks noGrp="1"/>
          </p:cNvSpPr>
          <p:nvPr>
            <p:ph idx="1"/>
          </p:nvPr>
        </p:nvSpPr>
        <p:spPr/>
        <p:txBody>
          <a:bodyPr/>
          <a:lstStyle/>
          <a:p>
            <a:r>
              <a:rPr lang="en-US" dirty="0"/>
              <a:t>We start by scraping three subreddits just to show where Lebron’s effect may carry.</a:t>
            </a:r>
          </a:p>
          <a:p>
            <a:r>
              <a:rPr lang="en-US" dirty="0"/>
              <a:t>r/NBA</a:t>
            </a:r>
          </a:p>
          <a:p>
            <a:r>
              <a:rPr lang="en-US" dirty="0"/>
              <a:t>r/Lakers</a:t>
            </a:r>
          </a:p>
          <a:p>
            <a:r>
              <a:rPr lang="en-US" dirty="0"/>
              <a:t>r/</a:t>
            </a:r>
            <a:r>
              <a:rPr lang="en-US" dirty="0" err="1"/>
              <a:t>ClevelandCavs</a:t>
            </a:r>
            <a:endParaRPr lang="en-US" dirty="0"/>
          </a:p>
        </p:txBody>
      </p:sp>
    </p:spTree>
    <p:extLst>
      <p:ext uri="{BB962C8B-B14F-4D97-AF65-F5344CB8AC3E}">
        <p14:creationId xmlns:p14="http://schemas.microsoft.com/office/powerpoint/2010/main" val="3659993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4F20-C38A-1441-B5F2-7A283982E2F6}"/>
              </a:ext>
            </a:extLst>
          </p:cNvPr>
          <p:cNvSpPr>
            <a:spLocks noGrp="1"/>
          </p:cNvSpPr>
          <p:nvPr>
            <p:ph type="title"/>
          </p:nvPr>
        </p:nvSpPr>
        <p:spPr/>
        <p:txBody>
          <a:bodyPr/>
          <a:lstStyle/>
          <a:p>
            <a:pPr algn="ctr"/>
            <a:r>
              <a:rPr lang="en-US" dirty="0"/>
              <a:t>Anything interesting</a:t>
            </a:r>
          </a:p>
        </p:txBody>
      </p:sp>
      <p:sp>
        <p:nvSpPr>
          <p:cNvPr id="3" name="Content Placeholder 2">
            <a:extLst>
              <a:ext uri="{FF2B5EF4-FFF2-40B4-BE49-F238E27FC236}">
                <a16:creationId xmlns:a16="http://schemas.microsoft.com/office/drawing/2014/main" id="{DEF03BCC-8DED-F64D-9ADE-6C82B2003F22}"/>
              </a:ext>
            </a:extLst>
          </p:cNvPr>
          <p:cNvSpPr>
            <a:spLocks noGrp="1"/>
          </p:cNvSpPr>
          <p:nvPr>
            <p:ph idx="1"/>
          </p:nvPr>
        </p:nvSpPr>
        <p:spPr/>
        <p:txBody>
          <a:bodyPr/>
          <a:lstStyle/>
          <a:p>
            <a:r>
              <a:rPr lang="en-US" dirty="0"/>
              <a:t>815 posts for Lakers</a:t>
            </a:r>
          </a:p>
          <a:p>
            <a:r>
              <a:rPr lang="en-US" dirty="0"/>
              <a:t>754 posts for Cavs</a:t>
            </a:r>
          </a:p>
          <a:p>
            <a:r>
              <a:rPr lang="en-US" dirty="0"/>
              <a:t>762 posts for NBA</a:t>
            </a:r>
          </a:p>
          <a:p>
            <a:r>
              <a:rPr lang="en-US" dirty="0"/>
              <a:t>33% NBA, 35% Lakers, 32% Cavs (fairly balanced)</a:t>
            </a:r>
          </a:p>
        </p:txBody>
      </p:sp>
    </p:spTree>
    <p:extLst>
      <p:ext uri="{BB962C8B-B14F-4D97-AF65-F5344CB8AC3E}">
        <p14:creationId xmlns:p14="http://schemas.microsoft.com/office/powerpoint/2010/main" val="234429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1E747-0866-494F-ADF9-820452AD0DC6}"/>
              </a:ext>
            </a:extLst>
          </p:cNvPr>
          <p:cNvSpPr>
            <a:spLocks noGrp="1"/>
          </p:cNvSpPr>
          <p:nvPr>
            <p:ph type="title"/>
          </p:nvPr>
        </p:nvSpPr>
        <p:spPr/>
        <p:txBody>
          <a:bodyPr/>
          <a:lstStyle/>
          <a:p>
            <a:pPr algn="ctr"/>
            <a:r>
              <a:rPr lang="en-US" dirty="0"/>
              <a:t>Scoring</a:t>
            </a:r>
          </a:p>
        </p:txBody>
      </p:sp>
      <p:sp>
        <p:nvSpPr>
          <p:cNvPr id="3" name="Content Placeholder 2">
            <a:extLst>
              <a:ext uri="{FF2B5EF4-FFF2-40B4-BE49-F238E27FC236}">
                <a16:creationId xmlns:a16="http://schemas.microsoft.com/office/drawing/2014/main" id="{53665596-B60B-7243-8451-2903CF760F63}"/>
              </a:ext>
            </a:extLst>
          </p:cNvPr>
          <p:cNvSpPr>
            <a:spLocks noGrp="1"/>
          </p:cNvSpPr>
          <p:nvPr>
            <p:ph idx="1"/>
          </p:nvPr>
        </p:nvSpPr>
        <p:spPr/>
        <p:txBody>
          <a:bodyPr/>
          <a:lstStyle/>
          <a:p>
            <a:r>
              <a:rPr lang="en-US" dirty="0"/>
              <a:t>Our initial model with Count Vectorizer and Multinomial Naïve Bayes gave us 94.2% on our Training Data, and 80.4% on our Testing Data</a:t>
            </a:r>
          </a:p>
          <a:p>
            <a:r>
              <a:rPr lang="en-US" dirty="0"/>
              <a:t>When removing ‘English’ stop words, we learned:</a:t>
            </a:r>
          </a:p>
          <a:p>
            <a:pPr lvl="1"/>
            <a:r>
              <a:rPr lang="en-US" dirty="0"/>
              <a:t> ‘</a:t>
            </a:r>
            <a:r>
              <a:rPr lang="en-US" dirty="0" err="1"/>
              <a:t>lebron</a:t>
            </a:r>
            <a:r>
              <a:rPr lang="en-US" dirty="0"/>
              <a:t>’ was used 237 times with 112 total in Cavs reddit, 80 in the Lakers</a:t>
            </a:r>
          </a:p>
          <a:p>
            <a:pPr lvl="1"/>
            <a:r>
              <a:rPr lang="en-US" dirty="0"/>
              <a:t>‘game’ was used 114 times with 53 total in NBA reddit</a:t>
            </a:r>
          </a:p>
          <a:p>
            <a:pPr lvl="1"/>
            <a:r>
              <a:rPr lang="en-US" dirty="0"/>
              <a:t>‘season’ was used 110 times with 51 total in Lakers reddit</a:t>
            </a:r>
          </a:p>
          <a:p>
            <a:pPr lvl="1"/>
            <a:r>
              <a:rPr lang="en-US" dirty="0"/>
              <a:t>Surprisingly, ‘magic’ was used 21 times, 10 in NBA reddit, and 8 in Lakers reddit</a:t>
            </a:r>
          </a:p>
          <a:p>
            <a:endParaRPr lang="en-US" dirty="0"/>
          </a:p>
        </p:txBody>
      </p:sp>
    </p:spTree>
    <p:extLst>
      <p:ext uri="{BB962C8B-B14F-4D97-AF65-F5344CB8AC3E}">
        <p14:creationId xmlns:p14="http://schemas.microsoft.com/office/powerpoint/2010/main" val="3041493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8C0C-72FE-514D-924A-A71CB48B7889}"/>
              </a:ext>
            </a:extLst>
          </p:cNvPr>
          <p:cNvSpPr>
            <a:spLocks noGrp="1"/>
          </p:cNvSpPr>
          <p:nvPr>
            <p:ph type="title"/>
          </p:nvPr>
        </p:nvSpPr>
        <p:spPr/>
        <p:txBody>
          <a:bodyPr/>
          <a:lstStyle/>
          <a:p>
            <a:pPr algn="ctr"/>
            <a:r>
              <a:rPr lang="en-US" dirty="0"/>
              <a:t>Scoring (</a:t>
            </a:r>
            <a:r>
              <a:rPr lang="en-US" dirty="0" err="1"/>
              <a:t>con’t</a:t>
            </a:r>
            <a:r>
              <a:rPr lang="en-US" dirty="0"/>
              <a:t>)</a:t>
            </a:r>
          </a:p>
        </p:txBody>
      </p:sp>
      <p:sp>
        <p:nvSpPr>
          <p:cNvPr id="3" name="Content Placeholder 2">
            <a:extLst>
              <a:ext uri="{FF2B5EF4-FFF2-40B4-BE49-F238E27FC236}">
                <a16:creationId xmlns:a16="http://schemas.microsoft.com/office/drawing/2014/main" id="{E34C6308-AD5B-7047-8D49-FB237E488078}"/>
              </a:ext>
            </a:extLst>
          </p:cNvPr>
          <p:cNvSpPr>
            <a:spLocks noGrp="1"/>
          </p:cNvSpPr>
          <p:nvPr>
            <p:ph idx="1"/>
          </p:nvPr>
        </p:nvSpPr>
        <p:spPr/>
        <p:txBody>
          <a:bodyPr/>
          <a:lstStyle/>
          <a:p>
            <a:r>
              <a:rPr lang="en-US" dirty="0"/>
              <a:t>Very overfit</a:t>
            </a:r>
          </a:p>
          <a:p>
            <a:r>
              <a:rPr lang="en-US" dirty="0"/>
              <a:t>After removing stop words and using Count Vectorized X (train and test), top 4 scores:</a:t>
            </a:r>
          </a:p>
          <a:p>
            <a:pPr lvl="1"/>
            <a:r>
              <a:rPr lang="en-US" dirty="0"/>
              <a:t>Multinomial Naïve Bayes – Train 93.82%, Test 80.45%</a:t>
            </a:r>
          </a:p>
          <a:p>
            <a:pPr lvl="1"/>
            <a:r>
              <a:rPr lang="en-US" dirty="0"/>
              <a:t>Logistic Regression CV - Train 99.03%, Test 78.22%</a:t>
            </a:r>
          </a:p>
          <a:p>
            <a:pPr lvl="1"/>
            <a:r>
              <a:rPr lang="en-US" dirty="0"/>
              <a:t>Gradient Boosting – Train 82.27%, Test 74.79%</a:t>
            </a:r>
          </a:p>
          <a:p>
            <a:pPr lvl="1"/>
            <a:r>
              <a:rPr lang="en-US" dirty="0"/>
              <a:t>Extra Trees – Train 99.77%, Test 74.27%</a:t>
            </a:r>
          </a:p>
        </p:txBody>
      </p:sp>
    </p:spTree>
    <p:extLst>
      <p:ext uri="{BB962C8B-B14F-4D97-AF65-F5344CB8AC3E}">
        <p14:creationId xmlns:p14="http://schemas.microsoft.com/office/powerpoint/2010/main" val="95527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2F2A-8B9B-7746-A1FD-C98E4B5A88BB}"/>
              </a:ext>
            </a:extLst>
          </p:cNvPr>
          <p:cNvSpPr>
            <a:spLocks noGrp="1"/>
          </p:cNvSpPr>
          <p:nvPr>
            <p:ph type="title"/>
          </p:nvPr>
        </p:nvSpPr>
        <p:spPr>
          <a:xfrm>
            <a:off x="1141414" y="107444"/>
            <a:ext cx="9905998" cy="777773"/>
          </a:xfrm>
        </p:spPr>
        <p:txBody>
          <a:bodyPr/>
          <a:lstStyle/>
          <a:p>
            <a:pPr algn="ctr"/>
            <a:r>
              <a:rPr lang="en-US" dirty="0"/>
              <a:t>The Stuart </a:t>
            </a:r>
            <a:r>
              <a:rPr lang="en-US" dirty="0" err="1"/>
              <a:t>smalley</a:t>
            </a:r>
            <a:r>
              <a:rPr lang="en-US" dirty="0"/>
              <a:t> sensitivity rate</a:t>
            </a:r>
          </a:p>
        </p:txBody>
      </p:sp>
      <p:sp>
        <p:nvSpPr>
          <p:cNvPr id="3" name="Content Placeholder 2">
            <a:extLst>
              <a:ext uri="{FF2B5EF4-FFF2-40B4-BE49-F238E27FC236}">
                <a16:creationId xmlns:a16="http://schemas.microsoft.com/office/drawing/2014/main" id="{69575D4A-0A8B-684B-A586-7569868BACCE}"/>
              </a:ext>
            </a:extLst>
          </p:cNvPr>
          <p:cNvSpPr>
            <a:spLocks noGrp="1"/>
          </p:cNvSpPr>
          <p:nvPr>
            <p:ph idx="1"/>
          </p:nvPr>
        </p:nvSpPr>
        <p:spPr>
          <a:xfrm>
            <a:off x="1141412" y="3365365"/>
            <a:ext cx="9905999" cy="2821426"/>
          </a:xfrm>
        </p:spPr>
        <p:txBody>
          <a:bodyPr/>
          <a:lstStyle/>
          <a:p>
            <a:r>
              <a:rPr lang="en-US" dirty="0"/>
              <a:t>Overall, the posts tend to be pretty neutral, but more negatively in the NBA reddit, and slight edge in the Cavs reddit even after Lebron left </a:t>
            </a:r>
          </a:p>
          <a:p>
            <a:endParaRPr lang="en-US" dirty="0"/>
          </a:p>
        </p:txBody>
      </p:sp>
      <p:pic>
        <p:nvPicPr>
          <p:cNvPr id="5" name="Picture 4">
            <a:extLst>
              <a:ext uri="{FF2B5EF4-FFF2-40B4-BE49-F238E27FC236}">
                <a16:creationId xmlns:a16="http://schemas.microsoft.com/office/drawing/2014/main" id="{BFEBEBF3-271E-9344-91D9-998069601FD7}"/>
              </a:ext>
            </a:extLst>
          </p:cNvPr>
          <p:cNvPicPr>
            <a:picLocks noChangeAspect="1"/>
          </p:cNvPicPr>
          <p:nvPr/>
        </p:nvPicPr>
        <p:blipFill>
          <a:blip r:embed="rId2"/>
          <a:stretch>
            <a:fillRect/>
          </a:stretch>
        </p:blipFill>
        <p:spPr>
          <a:xfrm>
            <a:off x="4570412" y="885217"/>
            <a:ext cx="3048000" cy="2324100"/>
          </a:xfrm>
          <a:prstGeom prst="rect">
            <a:avLst/>
          </a:prstGeom>
        </p:spPr>
      </p:pic>
      <p:pic>
        <p:nvPicPr>
          <p:cNvPr id="7" name="Picture 6">
            <a:extLst>
              <a:ext uri="{FF2B5EF4-FFF2-40B4-BE49-F238E27FC236}">
                <a16:creationId xmlns:a16="http://schemas.microsoft.com/office/drawing/2014/main" id="{D7B925BA-7F62-3A46-960E-1B0898BCCED7}"/>
              </a:ext>
            </a:extLst>
          </p:cNvPr>
          <p:cNvPicPr>
            <a:picLocks noChangeAspect="1"/>
          </p:cNvPicPr>
          <p:nvPr/>
        </p:nvPicPr>
        <p:blipFill>
          <a:blip r:embed="rId3"/>
          <a:stretch>
            <a:fillRect/>
          </a:stretch>
        </p:blipFill>
        <p:spPr>
          <a:xfrm>
            <a:off x="3922711" y="4434191"/>
            <a:ext cx="4343400" cy="1752600"/>
          </a:xfrm>
          <a:prstGeom prst="rect">
            <a:avLst/>
          </a:prstGeom>
        </p:spPr>
      </p:pic>
    </p:spTree>
    <p:extLst>
      <p:ext uri="{BB962C8B-B14F-4D97-AF65-F5344CB8AC3E}">
        <p14:creationId xmlns:p14="http://schemas.microsoft.com/office/powerpoint/2010/main" val="146244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45-CC68-B046-89E7-EAFBDA37AC7D}"/>
              </a:ext>
            </a:extLst>
          </p:cNvPr>
          <p:cNvSpPr>
            <a:spLocks noGrp="1"/>
          </p:cNvSpPr>
          <p:nvPr>
            <p:ph type="title"/>
          </p:nvPr>
        </p:nvSpPr>
        <p:spPr>
          <a:xfrm>
            <a:off x="1146705" y="128525"/>
            <a:ext cx="3856037" cy="1639884"/>
          </a:xfrm>
        </p:spPr>
        <p:txBody>
          <a:bodyPr/>
          <a:lstStyle/>
          <a:p>
            <a:pPr algn="ctr"/>
            <a:r>
              <a:rPr lang="en-US" dirty="0"/>
              <a:t>The Stuart </a:t>
            </a:r>
            <a:r>
              <a:rPr lang="en-US" dirty="0" err="1"/>
              <a:t>smalley</a:t>
            </a:r>
            <a:r>
              <a:rPr lang="en-US" dirty="0"/>
              <a:t> sensitivity rate (</a:t>
            </a:r>
            <a:r>
              <a:rPr lang="en-US" dirty="0" err="1"/>
              <a:t>CON’t</a:t>
            </a:r>
            <a:r>
              <a:rPr lang="en-US" dirty="0"/>
              <a:t>)</a:t>
            </a:r>
          </a:p>
        </p:txBody>
      </p:sp>
      <p:pic>
        <p:nvPicPr>
          <p:cNvPr id="5" name="Content Placeholder 4">
            <a:extLst>
              <a:ext uri="{FF2B5EF4-FFF2-40B4-BE49-F238E27FC236}">
                <a16:creationId xmlns:a16="http://schemas.microsoft.com/office/drawing/2014/main" id="{0DAC0ADD-5803-1246-8EB9-00E050E5D429}"/>
              </a:ext>
            </a:extLst>
          </p:cNvPr>
          <p:cNvPicPr>
            <a:picLocks noGrp="1" noChangeAspect="1"/>
          </p:cNvPicPr>
          <p:nvPr>
            <p:ph idx="1"/>
          </p:nvPr>
        </p:nvPicPr>
        <p:blipFill>
          <a:blip r:embed="rId2"/>
          <a:stretch>
            <a:fillRect/>
          </a:stretch>
        </p:blipFill>
        <p:spPr>
          <a:xfrm>
            <a:off x="7005823" y="609600"/>
            <a:ext cx="5031984" cy="4274371"/>
          </a:xfrm>
        </p:spPr>
      </p:pic>
      <p:sp>
        <p:nvSpPr>
          <p:cNvPr id="6" name="Text Placeholder 5">
            <a:extLst>
              <a:ext uri="{FF2B5EF4-FFF2-40B4-BE49-F238E27FC236}">
                <a16:creationId xmlns:a16="http://schemas.microsoft.com/office/drawing/2014/main" id="{9D522E6B-7EFD-EC44-B303-CE30B9D4ADB5}"/>
              </a:ext>
            </a:extLst>
          </p:cNvPr>
          <p:cNvSpPr>
            <a:spLocks noGrp="1"/>
          </p:cNvSpPr>
          <p:nvPr>
            <p:ph type="body" sz="half" idx="2"/>
          </p:nvPr>
        </p:nvSpPr>
        <p:spPr>
          <a:xfrm>
            <a:off x="811003" y="1768409"/>
            <a:ext cx="6032499" cy="5011770"/>
          </a:xfrm>
        </p:spPr>
        <p:txBody>
          <a:bodyPr/>
          <a:lstStyle/>
          <a:p>
            <a:pPr algn="ctr"/>
            <a:r>
              <a:rPr lang="en-US" dirty="0"/>
              <a:t>Positive</a:t>
            </a:r>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Negative</a:t>
            </a:r>
          </a:p>
          <a:p>
            <a:pPr algn="ctr"/>
            <a:endParaRPr lang="en-US" dirty="0"/>
          </a:p>
        </p:txBody>
      </p:sp>
      <p:pic>
        <p:nvPicPr>
          <p:cNvPr id="8" name="Picture 7">
            <a:extLst>
              <a:ext uri="{FF2B5EF4-FFF2-40B4-BE49-F238E27FC236}">
                <a16:creationId xmlns:a16="http://schemas.microsoft.com/office/drawing/2014/main" id="{52347DF1-8F97-B14F-AFAA-98072A9F4747}"/>
              </a:ext>
            </a:extLst>
          </p:cNvPr>
          <p:cNvPicPr>
            <a:picLocks noChangeAspect="1"/>
          </p:cNvPicPr>
          <p:nvPr/>
        </p:nvPicPr>
        <p:blipFill>
          <a:blip r:embed="rId3"/>
          <a:stretch>
            <a:fillRect/>
          </a:stretch>
        </p:blipFill>
        <p:spPr>
          <a:xfrm>
            <a:off x="811003" y="2144408"/>
            <a:ext cx="6032500" cy="2082800"/>
          </a:xfrm>
          <a:prstGeom prst="rect">
            <a:avLst/>
          </a:prstGeom>
        </p:spPr>
      </p:pic>
      <p:pic>
        <p:nvPicPr>
          <p:cNvPr id="10" name="Picture 9">
            <a:extLst>
              <a:ext uri="{FF2B5EF4-FFF2-40B4-BE49-F238E27FC236}">
                <a16:creationId xmlns:a16="http://schemas.microsoft.com/office/drawing/2014/main" id="{FC9C96E6-B2F7-B146-B170-3AD3E75F1205}"/>
              </a:ext>
            </a:extLst>
          </p:cNvPr>
          <p:cNvPicPr>
            <a:picLocks noChangeAspect="1"/>
          </p:cNvPicPr>
          <p:nvPr/>
        </p:nvPicPr>
        <p:blipFill>
          <a:blip r:embed="rId4"/>
          <a:stretch>
            <a:fillRect/>
          </a:stretch>
        </p:blipFill>
        <p:spPr>
          <a:xfrm>
            <a:off x="791952" y="4603207"/>
            <a:ext cx="6070600" cy="2044700"/>
          </a:xfrm>
          <a:prstGeom prst="rect">
            <a:avLst/>
          </a:prstGeom>
        </p:spPr>
      </p:pic>
    </p:spTree>
    <p:extLst>
      <p:ext uri="{BB962C8B-B14F-4D97-AF65-F5344CB8AC3E}">
        <p14:creationId xmlns:p14="http://schemas.microsoft.com/office/powerpoint/2010/main" val="38538492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502</TotalTime>
  <Words>569</Words>
  <Application>Microsoft Macintosh PowerPoint</Application>
  <PresentationFormat>Widescreen</PresentationFormat>
  <Paragraphs>52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Nba subreddit scraping</vt:lpstr>
      <vt:lpstr>The king has everyone talking</vt:lpstr>
      <vt:lpstr>What can lake show enterprises do for you</vt:lpstr>
      <vt:lpstr>How does it work?</vt:lpstr>
      <vt:lpstr>Anything interesting</vt:lpstr>
      <vt:lpstr>Scoring</vt:lpstr>
      <vt:lpstr>Scoring (con’t)</vt:lpstr>
      <vt:lpstr>The Stuart smalley sensitivity rate</vt:lpstr>
      <vt:lpstr>The Stuart smalley sensitivity rate (CON’t)</vt:lpstr>
      <vt:lpstr>Can we improve it?</vt:lpstr>
      <vt:lpstr>Room for improvement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subreddit scraping</dc:title>
  <dc:creator>Omar Carr</dc:creator>
  <cp:lastModifiedBy>Omar Carr</cp:lastModifiedBy>
  <cp:revision>16</cp:revision>
  <dcterms:created xsi:type="dcterms:W3CDTF">2018-09-10T16:29:59Z</dcterms:created>
  <dcterms:modified xsi:type="dcterms:W3CDTF">2018-09-13T17:22:49Z</dcterms:modified>
</cp:coreProperties>
</file>